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89" r:id="rId2"/>
    <p:sldId id="284" r:id="rId3"/>
    <p:sldId id="292" r:id="rId4"/>
    <p:sldId id="290" r:id="rId5"/>
    <p:sldId id="293" r:id="rId6"/>
    <p:sldId id="294" r:id="rId7"/>
    <p:sldId id="295" r:id="rId8"/>
    <p:sldId id="297" r:id="rId9"/>
    <p:sldId id="298" r:id="rId10"/>
    <p:sldId id="299" r:id="rId11"/>
    <p:sldId id="291" r:id="rId12"/>
    <p:sldId id="296" r:id="rId13"/>
    <p:sldId id="300" r:id="rId14"/>
    <p:sldId id="301" r:id="rId15"/>
    <p:sldId id="278" r:id="rId16"/>
    <p:sldId id="285" r:id="rId17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楷体" panose="02010609060101010101" pitchFamily="49" charset="-122"/>
      <p:regular r:id="rId22"/>
    </p:embeddedFont>
    <p:embeddedFont>
      <p:font typeface="taozhi.cn_PY" panose="02000500000000000000" pitchFamily="2" charset="0"/>
      <p:regular r:id="rId23"/>
    </p:embeddedFont>
    <p:embeddedFont>
      <p:font typeface="黑体" panose="02010609060101010101" pitchFamily="49" charset="-122"/>
      <p:regular r:id="rId24"/>
    </p:embeddedFont>
    <p:embeddedFont>
      <p:font typeface="Calibri Light" panose="020F0302020204030204" pitchFamily="34" charset="0"/>
      <p:regular r:id="rId25"/>
      <p:italic r:id="rId26"/>
    </p:embeddedFont>
  </p:embeddedFontLst>
  <p:custDataLst>
    <p:tags r:id="rId27"/>
  </p:custDataLst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102" userDrawn="1">
          <p15:clr>
            <a:srgbClr val="A4A3A4"/>
          </p15:clr>
        </p15:guide>
        <p15:guide id="4" orient="horz" pos="23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FAFF"/>
    <a:srgbClr val="0070C0"/>
    <a:srgbClr val="FF5D5D"/>
    <a:srgbClr val="AE7BB4"/>
    <a:srgbClr val="FEFEF2"/>
    <a:srgbClr val="FFFFBD"/>
    <a:srgbClr val="62BA7D"/>
    <a:srgbClr val="D13AF4"/>
    <a:srgbClr val="E282F8"/>
    <a:srgbClr val="A5CB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55" autoAdjust="0"/>
    <p:restoredTop sz="94660"/>
  </p:normalViewPr>
  <p:slideViewPr>
    <p:cSldViewPr>
      <p:cViewPr varScale="1">
        <p:scale>
          <a:sx n="149" d="100"/>
          <a:sy n="149" d="100"/>
        </p:scale>
        <p:origin x="726" y="114"/>
      </p:cViewPr>
      <p:guideLst>
        <p:guide pos="1102"/>
        <p:guide orient="horz" pos="23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gif>
</file>

<file path=ppt/media/image14.png>
</file>

<file path=ppt/media/image15.gif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" y="2018"/>
            <a:ext cx="9143525" cy="51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5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32" y="2018"/>
            <a:ext cx="9143524" cy="5144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2562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" y="0"/>
            <a:ext cx="91412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" y="761"/>
            <a:ext cx="9138582" cy="51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083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" y="0"/>
            <a:ext cx="9141287" cy="514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3758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" y="-1"/>
            <a:ext cx="9150696" cy="51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773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2020/11/25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50" r:id="rId3"/>
    <p:sldLayoutId id="2147483664" r:id="rId4"/>
    <p:sldLayoutId id="2147483660" r:id="rId5"/>
    <p:sldLayoutId id="2147483651" r:id="rId6"/>
    <p:sldLayoutId id="2147483652" r:id="rId7"/>
    <p:sldLayoutId id="2147483653" r:id="rId8"/>
    <p:sldLayoutId id="2147483661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674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1867294" y="1379211"/>
            <a:ext cx="5409413" cy="2385078"/>
            <a:chOff x="1867294" y="1379211"/>
            <a:chExt cx="5409413" cy="2385078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7294" y="1379211"/>
              <a:ext cx="2385078" cy="2385078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1629" y="1379211"/>
              <a:ext cx="2385078" cy="23850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492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83568" y="1426379"/>
            <a:ext cx="2504487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出    夜    ，</a:t>
            </a:r>
          </a:p>
          <a:p>
            <a:pPr algn="ctr">
              <a:lnSpc>
                <a:spcPct val="120000"/>
              </a:lnSpc>
            </a:pP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村庄儿女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  。     </a:t>
            </a:r>
          </a:p>
        </p:txBody>
      </p:sp>
      <p:sp>
        <p:nvSpPr>
          <p:cNvPr id="3" name="矩形 2"/>
          <p:cNvSpPr/>
          <p:nvPr/>
        </p:nvSpPr>
        <p:spPr>
          <a:xfrm>
            <a:off x="3193554" y="915566"/>
            <a:ext cx="5482902" cy="2012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昼：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白天。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耘田：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在田间除草。    </a:t>
            </a:r>
          </a:p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绩麻：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把麻搓成线。</a:t>
            </a:r>
            <a:endParaRPr lang="en-US" altLang="zh-CN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各</a:t>
            </a:r>
            <a:r>
              <a:rPr lang="zh-CN" altLang="en-US" sz="24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当家</a:t>
            </a:r>
            <a:r>
              <a:rPr lang="zh-CN" altLang="en-US" sz="2400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各人都担负起一定的家庭责任。</a:t>
            </a:r>
          </a:p>
        </p:txBody>
      </p:sp>
      <p:sp>
        <p:nvSpPr>
          <p:cNvPr id="5" name="矩形 4"/>
          <p:cNvSpPr/>
          <p:nvPr/>
        </p:nvSpPr>
        <p:spPr>
          <a:xfrm>
            <a:off x="707806" y="1439997"/>
            <a:ext cx="3264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昼</a:t>
            </a:r>
          </a:p>
        </p:txBody>
      </p:sp>
      <p:sp>
        <p:nvSpPr>
          <p:cNvPr id="7" name="矩形 6"/>
          <p:cNvSpPr/>
          <p:nvPr/>
        </p:nvSpPr>
        <p:spPr>
          <a:xfrm>
            <a:off x="1216500" y="1440665"/>
            <a:ext cx="830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耘田</a:t>
            </a:r>
          </a:p>
        </p:txBody>
      </p:sp>
      <p:sp>
        <p:nvSpPr>
          <p:cNvPr id="13" name="矩形 12"/>
          <p:cNvSpPr/>
          <p:nvPr/>
        </p:nvSpPr>
        <p:spPr>
          <a:xfrm>
            <a:off x="1800586" y="1880183"/>
            <a:ext cx="1188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各当家   </a:t>
            </a:r>
          </a:p>
        </p:txBody>
      </p:sp>
      <p:grpSp>
        <p:nvGrpSpPr>
          <p:cNvPr id="18" name="组合 17"/>
          <p:cNvGrpSpPr/>
          <p:nvPr/>
        </p:nvGrpSpPr>
        <p:grpSpPr>
          <a:xfrm>
            <a:off x="1295636" y="3075806"/>
            <a:ext cx="6552728" cy="978729"/>
            <a:chOff x="1763687" y="3793213"/>
            <a:chExt cx="6552728" cy="978729"/>
          </a:xfrm>
        </p:grpSpPr>
        <p:sp>
          <p:nvSpPr>
            <p:cNvPr id="15" name="圆角矩形 14"/>
            <p:cNvSpPr/>
            <p:nvPr/>
          </p:nvSpPr>
          <p:spPr>
            <a:xfrm>
              <a:off x="1763687" y="3818782"/>
              <a:ext cx="6552728" cy="913208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rgbClr val="FF5D5D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797746" y="3793213"/>
              <a:ext cx="6484611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rPr>
                <a:t>　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　</a:t>
              </a:r>
              <a:r>
                <a:rPr lang="zh-CN" altLang="en-US" sz="2400" dirty="0" smtClean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诗意</a:t>
              </a:r>
              <a:r>
                <a:rPr lang="zh-CN" altLang="en-US" sz="24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rPr>
                <a:t>初夏，农人白天到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田里除草</a:t>
              </a:r>
              <a:r>
                <a: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rPr>
                <a:t>，晚上回来搓麻线，农家男女都各自挑起家庭的重担</a:t>
              </a: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。</a:t>
              </a:r>
              <a:endPara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52" y="2833494"/>
            <a:ext cx="746368" cy="746368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2081727" y="1425708"/>
            <a:ext cx="92640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绩麻</a:t>
            </a:r>
          </a:p>
        </p:txBody>
      </p:sp>
    </p:spTree>
    <p:extLst>
      <p:ext uri="{BB962C8B-B14F-4D97-AF65-F5344CB8AC3E}">
        <p14:creationId xmlns:p14="http://schemas.microsoft.com/office/powerpoint/2010/main" val="1355150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23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5" presetClass="emph" presetSubtype="0" repeatCount="2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3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5" presetClass="emph" presetSubtype="0" repeatCount="2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3" dur="indefinit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5" presetClass="emph" presetSubtype="0" repeatCount="2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53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5" presetClass="emph" presetSubtype="0" repeatCount="2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5" grpId="1"/>
      <p:bldP spid="5" grpId="2"/>
      <p:bldP spid="7" grpId="0"/>
      <p:bldP spid="7" grpId="1"/>
      <p:bldP spid="7" grpId="2"/>
      <p:bldP spid="13" grpId="0"/>
      <p:bldP spid="13" grpId="1"/>
      <p:bldP spid="13" grpId="2"/>
      <p:bldP spid="19" grpId="0"/>
      <p:bldP spid="19" grpId="1"/>
      <p:bldP spid="19" grpId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907704" y="1446690"/>
            <a:ext cx="2376264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童孙未解供耕织，      </a:t>
            </a:r>
          </a:p>
          <a:p>
            <a:pPr>
              <a:lnSpc>
                <a:spcPct val="120000"/>
              </a:lnSpc>
            </a:pP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也傍桑阴学种瓜。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985020" y="1131590"/>
            <a:ext cx="2573216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</a:t>
            </a:r>
            <a:r>
              <a:rPr lang="zh-CN" altLang="en-US" sz="24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400" dirty="0">
                <a:latin typeface="楷体" panose="02010609060101010101" pitchFamily="49" charset="-122"/>
                <a:ea typeface="楷体" panose="02010609060101010101" pitchFamily="49" charset="-122"/>
              </a:rPr>
              <a:t>理解，懂得。</a:t>
            </a:r>
          </a:p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供：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从事。</a:t>
            </a:r>
            <a:endParaRPr lang="en-US" altLang="zh-CN" sz="2400" dirty="0" smtClean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 smtClean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傍：</a:t>
            </a:r>
            <a:r>
              <a:rPr lang="zh-CN" altLang="en-US" sz="2400" dirty="0" smtClean="0">
                <a:latin typeface="楷体" panose="02010609060101010101" pitchFamily="49" charset="-122"/>
                <a:ea typeface="楷体" panose="02010609060101010101" pitchFamily="49" charset="-122"/>
              </a:rPr>
              <a:t>靠近。</a:t>
            </a:r>
            <a:endParaRPr lang="zh-CN" altLang="en-US" sz="2400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49739" y="2959622"/>
            <a:ext cx="5844522" cy="978729"/>
            <a:chOff x="1415522" y="2959622"/>
            <a:chExt cx="6341438" cy="978729"/>
          </a:xfrm>
        </p:grpSpPr>
        <p:sp>
          <p:nvSpPr>
            <p:cNvPr id="22" name="圆角矩形 21"/>
            <p:cNvSpPr/>
            <p:nvPr/>
          </p:nvSpPr>
          <p:spPr>
            <a:xfrm>
              <a:off x="1415522" y="2961902"/>
              <a:ext cx="6341438" cy="913208"/>
            </a:xfrm>
            <a:prstGeom prst="roundRect">
              <a:avLst/>
            </a:prstGeom>
            <a:solidFill>
              <a:schemeClr val="bg1"/>
            </a:solidFill>
            <a:ln w="9525">
              <a:solidFill>
                <a:srgbClr val="FF5D5D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86536" y="2959622"/>
              <a:ext cx="5850068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　　</a:t>
              </a:r>
              <a:r>
                <a:rPr lang="zh-CN" altLang="en-US" sz="2400" dirty="0" smtClean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诗意</a:t>
              </a:r>
              <a:r>
                <a:rPr lang="zh-CN" altLang="en-US" sz="24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：</a:t>
              </a:r>
              <a:r>
                <a:rPr lang="zh-CN" altLang="en-US" sz="2400" dirty="0">
                  <a:latin typeface="楷体" panose="02010609060101010101" pitchFamily="49" charset="-122"/>
                  <a:ea typeface="楷体" panose="02010609060101010101" pitchFamily="49" charset="-122"/>
                </a:rPr>
                <a:t>孩子们不会耕地也不会织布，却在茂盛的桑树下学着大人的样子种瓜。</a:t>
              </a:r>
            </a:p>
          </p:txBody>
        </p:sp>
      </p:grpSp>
      <p:sp>
        <p:nvSpPr>
          <p:cNvPr id="13" name="解供  矩形背景色块"/>
          <p:cNvSpPr/>
          <p:nvPr/>
        </p:nvSpPr>
        <p:spPr>
          <a:xfrm>
            <a:off x="3226338" y="1506654"/>
            <a:ext cx="296714" cy="429400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解供  矩形背景色块"/>
          <p:cNvSpPr/>
          <p:nvPr/>
        </p:nvSpPr>
        <p:spPr>
          <a:xfrm>
            <a:off x="2917975" y="1506654"/>
            <a:ext cx="296714" cy="429400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傍 矩形背景色块"/>
          <p:cNvSpPr/>
          <p:nvPr/>
        </p:nvSpPr>
        <p:spPr>
          <a:xfrm>
            <a:off x="2303459" y="1944066"/>
            <a:ext cx="300190" cy="429400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126607" y="1460818"/>
            <a:ext cx="3820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供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12403" y="1897953"/>
            <a:ext cx="4320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傍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23006" y="1461689"/>
            <a:ext cx="38204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解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691" y="2702618"/>
            <a:ext cx="746368" cy="74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25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5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29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3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3" grpId="0" animBg="1"/>
      <p:bldP spid="2" grpId="0" animBg="1"/>
      <p:bldP spid="7" grpId="0" animBg="1"/>
      <p:bldP spid="8" grpId="0"/>
      <p:bldP spid="8" grpId="1"/>
      <p:bldP spid="8" grpId="2"/>
      <p:bldP spid="9" grpId="0"/>
      <p:bldP spid="9" grpId="1"/>
      <p:bldP spid="9" grpId="2"/>
      <p:bldP spid="12" grpId="0"/>
      <p:bldP spid="12" grpId="1"/>
      <p:bldP spid="12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拓展阅读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sp>
        <p:nvSpPr>
          <p:cNvPr id="8" name="文本框 7"/>
          <p:cNvSpPr txBox="1"/>
          <p:nvPr/>
        </p:nvSpPr>
        <p:spPr>
          <a:xfrm>
            <a:off x="971600" y="1327953"/>
            <a:ext cx="3005951" cy="27901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四时田园杂兴（其十五）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宋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范成大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蝴蝶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双双入菜花，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日长无客到田家。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鸡飞过篱犬吠窦，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知有行商来买茶。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884997" y="1327953"/>
            <a:ext cx="3262433" cy="27901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四时田园杂兴（其二十五）</a:t>
            </a:r>
          </a:p>
          <a:p>
            <a:pPr algn="ctr">
              <a:lnSpc>
                <a:spcPct val="150000"/>
              </a:lnSpc>
            </a:pP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宋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范成大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梅子金黄杏子肥，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麦花雪白菜花稀。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日长篱落无人过，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惟有蜻蜓蛱蝶飞。</a:t>
            </a:r>
          </a:p>
        </p:txBody>
      </p:sp>
    </p:spTree>
    <p:extLst>
      <p:ext uri="{BB962C8B-B14F-4D97-AF65-F5344CB8AC3E}">
        <p14:creationId xmlns:p14="http://schemas.microsoft.com/office/powerpoint/2010/main" val="114827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板书设计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20" name="组合 19"/>
          <p:cNvGrpSpPr/>
          <p:nvPr/>
        </p:nvGrpSpPr>
        <p:grpSpPr>
          <a:xfrm>
            <a:off x="539552" y="2291529"/>
            <a:ext cx="1723549" cy="830997"/>
            <a:chOff x="539552" y="2396801"/>
            <a:chExt cx="1723549" cy="830997"/>
          </a:xfrm>
        </p:grpSpPr>
        <p:sp>
          <p:nvSpPr>
            <p:cNvPr id="9" name="圆角矩形 8"/>
            <p:cNvSpPr/>
            <p:nvPr/>
          </p:nvSpPr>
          <p:spPr>
            <a:xfrm>
              <a:off x="539553" y="2396801"/>
              <a:ext cx="1723548" cy="781946"/>
            </a:xfrm>
            <a:prstGeom prst="roundRect">
              <a:avLst/>
            </a:prstGeom>
            <a:solidFill>
              <a:srgbClr val="0070C0"/>
            </a:solidFill>
            <a:ln w="9525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39552" y="2396801"/>
              <a:ext cx="172354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0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四时田园杂兴</a:t>
              </a:r>
              <a:endParaRPr lang="en-US" altLang="zh-CN" sz="20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algn="ctr">
                <a:lnSpc>
                  <a:spcPct val="120000"/>
                </a:lnSpc>
              </a:pPr>
              <a:r>
                <a:rPr lang="zh-CN" altLang="en-US" sz="20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（其三十一）</a:t>
              </a:r>
              <a:endParaRPr lang="zh-CN" altLang="en-US" sz="20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263101" y="1806927"/>
            <a:ext cx="940747" cy="1800200"/>
            <a:chOff x="2263101" y="1912199"/>
            <a:chExt cx="940747" cy="1800200"/>
          </a:xfrm>
        </p:grpSpPr>
        <p:sp>
          <p:nvSpPr>
            <p:cNvPr id="12" name="左大括号 11"/>
            <p:cNvSpPr/>
            <p:nvPr/>
          </p:nvSpPr>
          <p:spPr>
            <a:xfrm>
              <a:off x="2263101" y="1912199"/>
              <a:ext cx="288032" cy="1800200"/>
            </a:xfrm>
            <a:prstGeom prst="leftBrace">
              <a:avLst>
                <a:gd name="adj1" fmla="val 53601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06221" y="191219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儿女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506221" y="331228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童孙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203848" y="1563638"/>
            <a:ext cx="2591186" cy="805434"/>
            <a:chOff x="3203848" y="1668910"/>
            <a:chExt cx="2591186" cy="805434"/>
          </a:xfrm>
        </p:grpSpPr>
        <p:sp>
          <p:nvSpPr>
            <p:cNvPr id="16" name="左大括号 15"/>
            <p:cNvSpPr/>
            <p:nvPr/>
          </p:nvSpPr>
          <p:spPr>
            <a:xfrm>
              <a:off x="3203848" y="1742785"/>
              <a:ext cx="144016" cy="731559"/>
            </a:xfrm>
            <a:prstGeom prst="leftBrace">
              <a:avLst>
                <a:gd name="adj1" fmla="val 38169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302044" y="1668910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昼  耘田  夜  绩麻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302044" y="2069020"/>
              <a:ext cx="17235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儿女  各当家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749214" y="1637513"/>
            <a:ext cx="1378419" cy="731559"/>
            <a:chOff x="5749214" y="1742785"/>
            <a:chExt cx="1378419" cy="731559"/>
          </a:xfrm>
        </p:grpSpPr>
        <p:sp>
          <p:nvSpPr>
            <p:cNvPr id="19" name="左大括号 18"/>
            <p:cNvSpPr/>
            <p:nvPr/>
          </p:nvSpPr>
          <p:spPr>
            <a:xfrm flipH="1">
              <a:off x="5749214" y="1742785"/>
              <a:ext cx="144016" cy="731559"/>
            </a:xfrm>
            <a:prstGeom prst="leftBrace">
              <a:avLst>
                <a:gd name="adj1" fmla="val 38169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5944914" y="1874099"/>
              <a:ext cx="1158904" cy="484602"/>
            </a:xfrm>
            <a:prstGeom prst="roundRect">
              <a:avLst>
                <a:gd name="adj" fmla="val 23635"/>
              </a:avLst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917045" y="1911582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日夜辛劳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203848" y="3014582"/>
            <a:ext cx="2591186" cy="800220"/>
            <a:chOff x="3203848" y="3119854"/>
            <a:chExt cx="2591186" cy="800220"/>
          </a:xfrm>
        </p:grpSpPr>
        <p:sp>
          <p:nvSpPr>
            <p:cNvPr id="25" name="左大括号 24"/>
            <p:cNvSpPr/>
            <p:nvPr/>
          </p:nvSpPr>
          <p:spPr>
            <a:xfrm>
              <a:off x="3203848" y="3169167"/>
              <a:ext cx="144016" cy="731559"/>
            </a:xfrm>
            <a:prstGeom prst="leftBrace">
              <a:avLst>
                <a:gd name="adj1" fmla="val 38169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302044" y="3119854"/>
              <a:ext cx="2236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童孙  未解  耕织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302044" y="3519964"/>
              <a:ext cx="24929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也  傍桑阴  学种瓜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5749214" y="3030524"/>
            <a:ext cx="1378419" cy="731559"/>
            <a:chOff x="5749214" y="3135796"/>
            <a:chExt cx="1378419" cy="731559"/>
          </a:xfrm>
        </p:grpSpPr>
        <p:sp>
          <p:nvSpPr>
            <p:cNvPr id="28" name="左大括号 27"/>
            <p:cNvSpPr/>
            <p:nvPr/>
          </p:nvSpPr>
          <p:spPr>
            <a:xfrm flipH="1">
              <a:off x="5749214" y="3135796"/>
              <a:ext cx="144016" cy="731559"/>
            </a:xfrm>
            <a:prstGeom prst="leftBrace">
              <a:avLst>
                <a:gd name="adj1" fmla="val 38169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5944914" y="3267110"/>
              <a:ext cx="1158904" cy="484602"/>
            </a:xfrm>
            <a:prstGeom prst="roundRect">
              <a:avLst>
                <a:gd name="adj" fmla="val 23635"/>
              </a:avLst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5917045" y="3304593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参加劳动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273402" y="1637513"/>
            <a:ext cx="1531355" cy="2139028"/>
            <a:chOff x="7273402" y="1742785"/>
            <a:chExt cx="1531355" cy="2139028"/>
          </a:xfrm>
        </p:grpSpPr>
        <p:sp>
          <p:nvSpPr>
            <p:cNvPr id="31" name="左大括号 30"/>
            <p:cNvSpPr/>
            <p:nvPr/>
          </p:nvSpPr>
          <p:spPr>
            <a:xfrm flipH="1">
              <a:off x="7273402" y="1742785"/>
              <a:ext cx="288032" cy="2139028"/>
            </a:xfrm>
            <a:prstGeom prst="leftBrace">
              <a:avLst>
                <a:gd name="adj1" fmla="val 53601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7620011" y="2469130"/>
              <a:ext cx="1158904" cy="700602"/>
            </a:xfrm>
            <a:prstGeom prst="roundRect">
              <a:avLst>
                <a:gd name="adj" fmla="val 23635"/>
              </a:avLst>
            </a:prstGeom>
            <a:noFill/>
            <a:ln w="127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7594169" y="2461281"/>
              <a:ext cx="121058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男耕女织</a:t>
              </a:r>
              <a:endParaRPr lang="en-US" altLang="zh-CN" sz="2000" dirty="0" smtClean="0">
                <a:latin typeface="楷体" panose="02010609060101010101" pitchFamily="49" charset="-122"/>
                <a:ea typeface="楷体" panose="02010609060101010101" pitchFamily="49" charset="-122"/>
              </a:endParaRPr>
            </a:p>
            <a:p>
              <a:r>
                <a:rPr lang="zh-CN" altLang="en-US" sz="20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孩童种瓜</a:t>
              </a:r>
              <a:endPara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491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50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8337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2246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564952" y="1170372"/>
            <a:ext cx="8196212" cy="3027970"/>
            <a:chOff x="564952" y="1170372"/>
            <a:chExt cx="8196212" cy="3027970"/>
          </a:xfrm>
        </p:grpSpPr>
        <p:sp>
          <p:nvSpPr>
            <p:cNvPr id="2" name="矩形: 圆角 15">
              <a:extLst>
                <a:ext uri="{FF2B5EF4-FFF2-40B4-BE49-F238E27FC236}">
                  <a16:creationId xmlns:a16="http://schemas.microsoft.com/office/drawing/2014/main" xmlns="" id="{A6A0A1E3-FEA0-4323-8DB8-D86CA30B1BF7}"/>
                </a:ext>
              </a:extLst>
            </p:cNvPr>
            <p:cNvSpPr/>
            <p:nvPr/>
          </p:nvSpPr>
          <p:spPr>
            <a:xfrm>
              <a:off x="564952" y="1170372"/>
              <a:ext cx="8064896" cy="3027970"/>
            </a:xfrm>
            <a:prstGeom prst="roundRect">
              <a:avLst>
                <a:gd name="adj" fmla="val 7988"/>
              </a:avLst>
            </a:prstGeom>
            <a:solidFill>
              <a:schemeClr val="bg1"/>
            </a:solidFill>
            <a:ln>
              <a:solidFill>
                <a:srgbClr val="AE7BB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chemeClr val="tx1"/>
                  </a:solidFill>
                  <a:prstDash val="sysDash"/>
                </a:ln>
              </a:endParaRPr>
            </a:p>
          </p:txBody>
        </p:sp>
        <p:sp>
          <p:nvSpPr>
            <p:cNvPr id="3" name="PA-文本框 2">
              <a:extLst>
                <a:ext uri="{FF2B5EF4-FFF2-40B4-BE49-F238E27FC236}">
                  <a16:creationId xmlns:a16="http://schemas.microsoft.com/office/drawing/2014/main" xmlns="" id="{C1F625AA-05D9-454A-BFE8-F99CDD2DF266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712736" y="1246014"/>
              <a:ext cx="6815360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dirty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　　范成大，南宋诗人，字致能，号石湖居士，是一个关心国事、勤于政务、同情人民</a:t>
              </a:r>
              <a:r>
                <a:rPr lang="zh-CN" altLang="en-US" sz="2000" dirty="0" smtClean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疾苦、热爱</a:t>
              </a:r>
              <a:r>
                <a:rPr lang="zh-CN" altLang="en-US" sz="2000" dirty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劳动人民的士大夫。其诗一贯忧国恤民，尤以反映农村社会生活图景的作品成就最高。他晚年作的组诗</a:t>
              </a:r>
              <a:r>
                <a:rPr lang="en-US" altLang="zh-CN" sz="2000" dirty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《</a:t>
              </a:r>
              <a:r>
                <a:rPr lang="zh-CN" altLang="en-US" sz="2000" dirty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四时田园杂兴</a:t>
              </a:r>
              <a:r>
                <a:rPr lang="en-US" altLang="zh-CN" sz="2000" dirty="0" smtClean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》</a:t>
              </a:r>
              <a:r>
                <a:rPr lang="zh-CN" altLang="en-US" sz="2000" dirty="0" smtClean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是</a:t>
              </a:r>
              <a:r>
                <a:rPr lang="zh-CN" altLang="en-US" sz="2000" dirty="0">
                  <a:solidFill>
                    <a:srgbClr val="0070C0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他田园诗的代表作品。分为“春日”“晚春”“夏日”“秋日”“冬日”五组。这首诗是组诗中第三十一首。</a:t>
              </a:r>
            </a:p>
          </p:txBody>
        </p:sp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5579" y="1399842"/>
              <a:ext cx="1008096" cy="2006984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7280888" y="3328369"/>
              <a:ext cx="14802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800" dirty="0">
                  <a:latin typeface="黑体" panose="02010609060101010101" pitchFamily="49" charset="-122"/>
                  <a:ea typeface="黑体" panose="02010609060101010101" pitchFamily="49" charset="-122"/>
                </a:rPr>
                <a:t>范成大</a:t>
              </a:r>
              <a:endParaRPr lang="zh-CN" altLang="en-US" sz="1800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77917" y="502809"/>
            <a:ext cx="1471085" cy="534600"/>
            <a:chOff x="3131840" y="2188312"/>
            <a:chExt cx="1471085" cy="534600"/>
          </a:xfrm>
        </p:grpSpPr>
        <p:sp>
          <p:nvSpPr>
            <p:cNvPr id="7" name="圆角矩形 6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AE7BB4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作家名片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183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341" y="843558"/>
            <a:ext cx="3730651" cy="3925900"/>
          </a:xfrm>
          <a:prstGeom prst="rect">
            <a:avLst/>
          </a:prstGeom>
        </p:spPr>
      </p:pic>
      <p:pic>
        <p:nvPicPr>
          <p:cNvPr id="2" name="图片 1" hidden="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0031" y="1670956"/>
            <a:ext cx="3868974" cy="19809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矩形 2"/>
          <p:cNvSpPr/>
          <p:nvPr/>
        </p:nvSpPr>
        <p:spPr>
          <a:xfrm>
            <a:off x="5171827" y="833615"/>
            <a:ext cx="287955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　　田园　　</a:t>
            </a:r>
            <a:r>
              <a:rPr lang="en-US" altLang="zh-CN" sz="2000" dirty="0">
                <a:latin typeface="+mj-ea"/>
                <a:ea typeface="+mj-ea"/>
              </a:rPr>
              <a:t>(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其三十一</a:t>
            </a:r>
            <a:r>
              <a:rPr lang="en-US" altLang="zh-CN" sz="2000" dirty="0">
                <a:latin typeface="+mj-ea"/>
                <a:ea typeface="+mj-ea"/>
              </a:rPr>
              <a:t>)</a:t>
            </a:r>
            <a:endParaRPr lang="zh-CN" altLang="en-US" sz="2000" dirty="0">
              <a:latin typeface="+mj-ea"/>
              <a:ea typeface="+mj-ea"/>
            </a:endParaRPr>
          </a:p>
          <a:p>
            <a:pPr algn="ctr">
              <a:lnSpc>
                <a:spcPct val="200000"/>
              </a:lnSpc>
            </a:pP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宋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范成大</a:t>
            </a:r>
          </a:p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昼出耘田夜绩麻，</a:t>
            </a:r>
          </a:p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村庄儿女各当家。     </a:t>
            </a:r>
          </a:p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童孙未解　耕织，      </a:t>
            </a:r>
          </a:p>
          <a:p>
            <a:pPr algn="ctr"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也傍桑阴学种瓜。</a:t>
            </a:r>
          </a:p>
        </p:txBody>
      </p:sp>
      <p:sp>
        <p:nvSpPr>
          <p:cNvPr id="4" name="矩形 3"/>
          <p:cNvSpPr/>
          <p:nvPr/>
        </p:nvSpPr>
        <p:spPr>
          <a:xfrm>
            <a:off x="6471102" y="34888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供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6333149" y="3157016"/>
            <a:ext cx="7360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err="1">
                <a:solidFill>
                  <a:srgbClr val="C00000"/>
                </a:solidFill>
                <a:latin typeface="taozhi.cn_PY" panose="02000500000000000000" pitchFamily="2" charset="0"/>
              </a:rPr>
              <a:t>gòng</a:t>
            </a:r>
            <a:endParaRPr lang="zh-CN" altLang="en-US" sz="20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38955" y="1049639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杂兴</a:t>
            </a:r>
            <a:endParaRPr lang="zh-CN" altLang="en-US" sz="2000" dirty="0"/>
          </a:p>
        </p:txBody>
      </p:sp>
      <p:grpSp>
        <p:nvGrpSpPr>
          <p:cNvPr id="7" name="组合 6"/>
          <p:cNvGrpSpPr/>
          <p:nvPr/>
        </p:nvGrpSpPr>
        <p:grpSpPr>
          <a:xfrm>
            <a:off x="3751557" y="555526"/>
            <a:ext cx="3196707" cy="404157"/>
            <a:chOff x="2327052" y="254195"/>
            <a:chExt cx="3196707" cy="404157"/>
          </a:xfrm>
        </p:grpSpPr>
        <p:sp>
          <p:nvSpPr>
            <p:cNvPr id="8" name="圆角矩形标注 7"/>
            <p:cNvSpPr/>
            <p:nvPr/>
          </p:nvSpPr>
          <p:spPr>
            <a:xfrm>
              <a:off x="2327052" y="254195"/>
              <a:ext cx="3047628" cy="404157"/>
            </a:xfrm>
            <a:prstGeom prst="wedgeRoundRectCallout">
              <a:avLst>
                <a:gd name="adj1" fmla="val 37240"/>
                <a:gd name="adj2" fmla="val 82575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338272" y="261475"/>
              <a:ext cx="318548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00" dirty="0" smtClean="0">
                  <a:latin typeface="楷体" panose="02010609060101010101" pitchFamily="49" charset="-122"/>
                  <a:ea typeface="楷体" panose="02010609060101010101" pitchFamily="49" charset="-122"/>
                </a:rPr>
                <a:t>有感而发，随事吟咏的</a:t>
              </a:r>
              <a:r>
                <a:rPr lang="zh-CN" altLang="en-US" sz="1800" dirty="0">
                  <a:latin typeface="楷体" panose="02010609060101010101" pitchFamily="49" charset="-122"/>
                  <a:ea typeface="楷体" panose="02010609060101010101" pitchFamily="49" charset="-122"/>
                </a:rPr>
                <a:t>诗篇。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429219" y="1557612"/>
            <a:ext cx="1414358" cy="404157"/>
            <a:chOff x="4068682" y="254195"/>
            <a:chExt cx="1414358" cy="404157"/>
          </a:xfrm>
        </p:grpSpPr>
        <p:sp>
          <p:nvSpPr>
            <p:cNvPr id="11" name="圆角矩形标注 10"/>
            <p:cNvSpPr/>
            <p:nvPr/>
          </p:nvSpPr>
          <p:spPr>
            <a:xfrm>
              <a:off x="4068682" y="254195"/>
              <a:ext cx="1305998" cy="404157"/>
            </a:xfrm>
            <a:prstGeom prst="wedgeRoundRectCallout">
              <a:avLst>
                <a:gd name="adj1" fmla="val 29704"/>
                <a:gd name="adj2" fmla="val -93397"/>
                <a:gd name="adj3" fmla="val 16667"/>
              </a:avLst>
            </a:prstGeom>
            <a:solidFill>
              <a:schemeClr val="bg1"/>
            </a:solidFill>
            <a:ln>
              <a:solidFill>
                <a:srgbClr val="FF2F2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4144212" y="261475"/>
              <a:ext cx="133882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800" dirty="0">
                  <a:latin typeface="楷体" panose="02010609060101010101" pitchFamily="49" charset="-122"/>
                  <a:ea typeface="楷体" panose="02010609060101010101" pitchFamily="49" charset="-122"/>
                </a:rPr>
                <a:t>一年四季。</a:t>
              </a:r>
            </a:p>
          </p:txBody>
        </p:sp>
      </p:grpSp>
      <p:sp>
        <p:nvSpPr>
          <p:cNvPr id="13" name="矩形 12"/>
          <p:cNvSpPr/>
          <p:nvPr/>
        </p:nvSpPr>
        <p:spPr>
          <a:xfrm>
            <a:off x="5123152" y="1049639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四时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92182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5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9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5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9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5" presetClass="emph" presetSubtype="0" repeatCount="2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3" presetClass="emph" presetSubtype="1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59" dur="indefinit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00000"/>
                                        </p:clrVal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4" grpId="1"/>
      <p:bldP spid="4" grpId="2"/>
      <p:bldP spid="5" grpId="0"/>
      <p:bldP spid="6" grpId="0"/>
      <p:bldP spid="6" grpId="1"/>
      <p:bldP spid="6" grpId="2"/>
      <p:bldP spid="13" grpId="0"/>
      <p:bldP spid="13" grpId="1"/>
      <p:bldP spid="13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067794" y="1315551"/>
            <a:ext cx="2800350" cy="1428480"/>
          </a:xfrm>
          <a:prstGeom prst="roundRect">
            <a:avLst/>
          </a:prstGeom>
          <a:solidFill>
            <a:schemeClr val="bg1"/>
          </a:solidFill>
          <a:ln>
            <a:solidFill>
              <a:srgbClr val="FF3F3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827584" y="3029716"/>
            <a:ext cx="7691912" cy="9101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　　“供奉”“供养”“供职”等词语中的“供”读四声，“供给”“提供”“供应”等词语中的“供”读一声。</a:t>
            </a:r>
            <a:endParaRPr lang="zh-CN" altLang="en-US" sz="2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309197" y="1813394"/>
            <a:ext cx="466794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200" dirty="0">
                <a:latin typeface="黑体" panose="02010609060101010101" pitchFamily="49" charset="-122"/>
                <a:ea typeface="黑体" panose="02010609060101010101" pitchFamily="49" charset="-122"/>
              </a:rPr>
              <a:t>供</a:t>
            </a:r>
            <a:endParaRPr lang="zh-CN" altLang="en-US" sz="2200" dirty="0"/>
          </a:p>
        </p:txBody>
      </p:sp>
      <p:grpSp>
        <p:nvGrpSpPr>
          <p:cNvPr id="13" name="组合 12"/>
          <p:cNvGrpSpPr/>
          <p:nvPr/>
        </p:nvGrpSpPr>
        <p:grpSpPr>
          <a:xfrm>
            <a:off x="3748298" y="1330206"/>
            <a:ext cx="1808694" cy="1322716"/>
            <a:chOff x="3748298" y="2499742"/>
            <a:chExt cx="1808694" cy="1322716"/>
          </a:xfrm>
        </p:grpSpPr>
        <p:sp>
          <p:nvSpPr>
            <p:cNvPr id="7" name="矩形 6"/>
            <p:cNvSpPr/>
            <p:nvPr/>
          </p:nvSpPr>
          <p:spPr>
            <a:xfrm>
              <a:off x="4525941" y="3388954"/>
              <a:ext cx="10310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200" dirty="0">
                  <a:solidFill>
                    <a:srgbClr val="0070C0"/>
                  </a:solidFill>
                  <a:latin typeface="+mj-ea"/>
                  <a:ea typeface="+mj-ea"/>
                </a:rPr>
                <a:t>(</a:t>
              </a:r>
              <a:r>
                <a:rPr lang="zh-CN" altLang="en-US" sz="22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供应</a:t>
              </a:r>
              <a:r>
                <a:rPr lang="en-US" altLang="zh-CN" sz="2200" dirty="0">
                  <a:solidFill>
                    <a:srgbClr val="0070C0"/>
                  </a:solidFill>
                  <a:latin typeface="+mj-ea"/>
                  <a:ea typeface="+mj-ea"/>
                </a:rPr>
                <a:t>)</a:t>
              </a:r>
              <a:endParaRPr lang="zh-CN" altLang="en-US" sz="2200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920263" y="3363732"/>
              <a:ext cx="78579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0" dirty="0" err="1">
                  <a:solidFill>
                    <a:srgbClr val="0070C0"/>
                  </a:solidFill>
                  <a:latin typeface="taozhi.cn_PY" panose="02000500000000000000" pitchFamily="2" charset="0"/>
                </a:rPr>
                <a:t>gōng</a:t>
              </a:r>
              <a:endParaRPr lang="zh-CN" altLang="en-US" sz="2200" dirty="0">
                <a:solidFill>
                  <a:srgbClr val="0070C0"/>
                </a:solidFill>
                <a:latin typeface="taozhi.cn_PY" panose="02000500000000000000" pitchFamily="2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920263" y="2499742"/>
              <a:ext cx="787395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200" dirty="0" err="1">
                  <a:solidFill>
                    <a:srgbClr val="0070C0"/>
                  </a:solidFill>
                  <a:latin typeface="taozhi.cn_PY" panose="02000500000000000000" pitchFamily="2" charset="0"/>
                </a:rPr>
                <a:t>gòng</a:t>
              </a:r>
              <a:endParaRPr lang="zh-CN" altLang="en-US" sz="2200" dirty="0">
                <a:solidFill>
                  <a:srgbClr val="0070C0"/>
                </a:solidFill>
                <a:latin typeface="taozhi.cn_PY" panose="02000500000000000000" pitchFamily="2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525941" y="2524964"/>
              <a:ext cx="1031051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200" dirty="0">
                  <a:solidFill>
                    <a:srgbClr val="0070C0"/>
                  </a:solidFill>
                  <a:latin typeface="+mj-ea"/>
                  <a:ea typeface="+mj-ea"/>
                </a:rPr>
                <a:t>(</a:t>
              </a:r>
              <a:r>
                <a:rPr lang="zh-CN" altLang="en-US" sz="2200" dirty="0">
                  <a:solidFill>
                    <a:srgbClr val="0070C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供职</a:t>
              </a:r>
              <a:r>
                <a:rPr lang="en-US" altLang="zh-CN" sz="2200" dirty="0">
                  <a:solidFill>
                    <a:srgbClr val="0070C0"/>
                  </a:solidFill>
                  <a:latin typeface="+mj-ea"/>
                  <a:ea typeface="+mj-ea"/>
                </a:rPr>
                <a:t>)</a:t>
              </a:r>
              <a:endParaRPr lang="zh-CN" altLang="en-US" sz="2200" dirty="0">
                <a:solidFill>
                  <a:srgbClr val="0070C0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左大括号 10"/>
            <p:cNvSpPr/>
            <p:nvPr/>
          </p:nvSpPr>
          <p:spPr>
            <a:xfrm>
              <a:off x="3748298" y="2571750"/>
              <a:ext cx="201579" cy="1250708"/>
            </a:xfrm>
            <a:prstGeom prst="leftBrace">
              <a:avLst>
                <a:gd name="adj1" fmla="val 59269"/>
                <a:gd name="adj2" fmla="val 50000"/>
              </a:avLst>
            </a:prstGeom>
            <a:ln w="127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48233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580876" y="1307736"/>
            <a:ext cx="287955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　 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[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宋</a:t>
            </a:r>
            <a:r>
              <a:rPr lang="en-US" altLang="zh-CN" sz="2000" dirty="0">
                <a:latin typeface="楷体" panose="02010609060101010101" pitchFamily="49" charset="-122"/>
                <a:ea typeface="楷体" panose="02010609060101010101" pitchFamily="49" charset="-122"/>
              </a:rPr>
              <a:t>]</a:t>
            </a:r>
            <a:r>
              <a:rPr lang="zh-CN" altLang="en-US" sz="2000" dirty="0">
                <a:latin typeface="楷体" panose="02010609060101010101" pitchFamily="49" charset="-122"/>
                <a:ea typeface="楷体" panose="02010609060101010101" pitchFamily="49" charset="-122"/>
              </a:rPr>
              <a:t>范成大</a:t>
            </a:r>
          </a:p>
          <a:p>
            <a:pPr>
              <a:lnSpc>
                <a:spcPct val="200000"/>
              </a:lnSpc>
            </a:pP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昼出耘田</a:t>
            </a:r>
            <a:r>
              <a:rPr lang="en-US" altLang="zh-CN" sz="20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夜绩麻，</a:t>
            </a:r>
          </a:p>
          <a:p>
            <a:pPr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村庄儿女</a:t>
            </a:r>
            <a:r>
              <a:rPr lang="en-US" altLang="zh-CN" sz="20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各当家。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童孙未解</a:t>
            </a:r>
            <a:r>
              <a:rPr lang="en-US" altLang="zh-CN" sz="20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供耕织，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也傍桑阴</a:t>
            </a:r>
            <a:r>
              <a:rPr lang="en-US" altLang="zh-CN" sz="2000" b="1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学种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瓜。</a:t>
            </a:r>
          </a:p>
        </p:txBody>
      </p:sp>
      <p:sp>
        <p:nvSpPr>
          <p:cNvPr id="3" name="矩形 2"/>
          <p:cNvSpPr/>
          <p:nvPr/>
        </p:nvSpPr>
        <p:spPr>
          <a:xfrm>
            <a:off x="5249018" y="699542"/>
            <a:ext cx="300595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四时田园杂兴</a:t>
            </a:r>
            <a:r>
              <a:rPr lang="en-US" altLang="zh-CN" sz="2000" dirty="0">
                <a:latin typeface="+mj-ea"/>
                <a:ea typeface="+mj-ea"/>
              </a:rPr>
              <a:t>(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其三十一</a:t>
            </a:r>
            <a:r>
              <a:rPr lang="en-US" altLang="zh-CN" sz="2000" dirty="0">
                <a:latin typeface="+mj-ea"/>
                <a:ea typeface="+mj-ea"/>
              </a:rPr>
              <a:t>)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08657" y="1825254"/>
            <a:ext cx="721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>
                <a:solidFill>
                  <a:srgbClr val="C00000"/>
                </a:solidFill>
                <a:latin typeface="taozhi.cn_PY" panose="02000500000000000000" pitchFamily="2" charset="0"/>
              </a:rPr>
              <a:t>zhòu</a:t>
            </a:r>
            <a:endParaRPr lang="zh-CN" altLang="en-US" sz="20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49743" y="1825254"/>
            <a:ext cx="5741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dirty="0" err="1">
                <a:solidFill>
                  <a:srgbClr val="C00000"/>
                </a:solidFill>
                <a:latin typeface="taozhi.cn_PY" panose="02000500000000000000" pitchFamily="2" charset="0"/>
              </a:rPr>
              <a:t>yún</a:t>
            </a:r>
            <a:endParaRPr lang="zh-CN" altLang="en-US" sz="2000" dirty="0">
              <a:solidFill>
                <a:srgbClr val="C00000"/>
              </a:solidFill>
              <a:latin typeface="taozhi.cn_PY" panose="02000500000000000000" pitchFamily="2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538" y="1634240"/>
            <a:ext cx="3868974" cy="19809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7" name="昼  背景色块"/>
          <p:cNvSpPr/>
          <p:nvPr/>
        </p:nvSpPr>
        <p:spPr>
          <a:xfrm>
            <a:off x="5662364" y="2189998"/>
            <a:ext cx="266543" cy="322484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耘  背景色块"/>
          <p:cNvSpPr/>
          <p:nvPr/>
        </p:nvSpPr>
        <p:spPr>
          <a:xfrm>
            <a:off x="6156176" y="2189998"/>
            <a:ext cx="280888" cy="322484"/>
          </a:xfrm>
          <a:prstGeom prst="rect">
            <a:avLst/>
          </a:prstGeom>
          <a:solidFill>
            <a:srgbClr val="E5F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81916" y="213029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昼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089218" y="2130297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耘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66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5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7" grpId="0" animBg="1"/>
      <p:bldP spid="18" grpId="0" animBg="1"/>
      <p:bldP spid="6" grpId="0"/>
      <p:bldP spid="6" grpId="1"/>
      <p:bldP spid="7" grpId="0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grpSp>
        <p:nvGrpSpPr>
          <p:cNvPr id="10" name="组合 9"/>
          <p:cNvGrpSpPr/>
          <p:nvPr/>
        </p:nvGrpSpPr>
        <p:grpSpPr>
          <a:xfrm>
            <a:off x="1867294" y="1379211"/>
            <a:ext cx="5409413" cy="2385078"/>
            <a:chOff x="1867294" y="1379211"/>
            <a:chExt cx="5409413" cy="2385078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67294" y="1379211"/>
              <a:ext cx="2385078" cy="2385078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1629" y="1379211"/>
              <a:ext cx="2385078" cy="23850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4742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294" y="1379211"/>
            <a:ext cx="2385078" cy="238507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629" y="1379211"/>
            <a:ext cx="2385078" cy="23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6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7916" y="500924"/>
            <a:ext cx="1471085" cy="534600"/>
            <a:chOff x="3131840" y="2188312"/>
            <a:chExt cx="1471085" cy="534600"/>
          </a:xfrm>
        </p:grpSpPr>
        <p:sp>
          <p:nvSpPr>
            <p:cNvPr id="3" name="圆角矩形 2"/>
            <p:cNvSpPr/>
            <p:nvPr/>
          </p:nvSpPr>
          <p:spPr>
            <a:xfrm>
              <a:off x="3131840" y="2211710"/>
              <a:ext cx="1471085" cy="511202"/>
            </a:xfrm>
            <a:prstGeom prst="roundRect">
              <a:avLst>
                <a:gd name="adj" fmla="val 27847"/>
              </a:avLst>
            </a:prstGeom>
            <a:solidFill>
              <a:srgbClr val="2F7DE1"/>
            </a:solidFill>
            <a:ln>
              <a:noFill/>
            </a:ln>
            <a:effectLst>
              <a:outerShdw dist="25400" dir="2700000" algn="tl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任意多边形 3"/>
            <p:cNvSpPr/>
            <p:nvPr/>
          </p:nvSpPr>
          <p:spPr>
            <a:xfrm flipH="1">
              <a:off x="3131840" y="2211710"/>
              <a:ext cx="738000" cy="511202"/>
            </a:xfrm>
            <a:custGeom>
              <a:avLst/>
              <a:gdLst>
                <a:gd name="connsiteX0" fmla="*/ 0 w 738000"/>
                <a:gd name="connsiteY0" fmla="*/ 0 h 511202"/>
                <a:gd name="connsiteX1" fmla="*/ 595646 w 738000"/>
                <a:gd name="connsiteY1" fmla="*/ 0 h 511202"/>
                <a:gd name="connsiteX2" fmla="*/ 738000 w 738000"/>
                <a:gd name="connsiteY2" fmla="*/ 142354 h 511202"/>
                <a:gd name="connsiteX3" fmla="*/ 738000 w 738000"/>
                <a:gd name="connsiteY3" fmla="*/ 368848 h 511202"/>
                <a:gd name="connsiteX4" fmla="*/ 595646 w 738000"/>
                <a:gd name="connsiteY4" fmla="*/ 511202 h 511202"/>
                <a:gd name="connsiteX5" fmla="*/ 0 w 738000"/>
                <a:gd name="connsiteY5" fmla="*/ 511202 h 511202"/>
                <a:gd name="connsiteX6" fmla="*/ 0 w 738000"/>
                <a:gd name="connsiteY6" fmla="*/ 0 h 51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8000" h="511202">
                  <a:moveTo>
                    <a:pt x="0" y="0"/>
                  </a:moveTo>
                  <a:lnTo>
                    <a:pt x="595646" y="0"/>
                  </a:lnTo>
                  <a:cubicBezTo>
                    <a:pt x="674266" y="0"/>
                    <a:pt x="738000" y="63734"/>
                    <a:pt x="738000" y="142354"/>
                  </a:cubicBezTo>
                  <a:lnTo>
                    <a:pt x="738000" y="368848"/>
                  </a:lnTo>
                  <a:cubicBezTo>
                    <a:pt x="738000" y="447468"/>
                    <a:pt x="674266" y="511202"/>
                    <a:pt x="595646" y="511202"/>
                  </a:cubicBezTo>
                  <a:lnTo>
                    <a:pt x="0" y="5112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155079" y="2188312"/>
              <a:ext cx="14246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写一写</a:t>
              </a:r>
              <a:endParaRPr lang="zh-CN" altLang="en-US" sz="24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6" name="圆角矩形 5"/>
            <p:cNvSpPr/>
            <p:nvPr/>
          </p:nvSpPr>
          <p:spPr>
            <a:xfrm>
              <a:off x="3164913" y="2243474"/>
              <a:ext cx="1404938" cy="447675"/>
            </a:xfrm>
            <a:prstGeom prst="roundRect">
              <a:avLst>
                <a:gd name="adj" fmla="val 24595"/>
              </a:avLst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5137" y="2608838"/>
              <a:ext cx="824491" cy="114074"/>
            </a:xfrm>
            <a:prstGeom prst="rect">
              <a:avLst/>
            </a:prstGeom>
          </p:spPr>
        </p:pic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294" y="1379211"/>
            <a:ext cx="2385078" cy="238507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629" y="1379211"/>
            <a:ext cx="2385078" cy="23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57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6386bad1b193e8ddd96c78c97f95eeb279f1e04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5"/>
  <p:tag name="RESOURCELIBID_ANIM" val="46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2970</TotalTime>
  <Words>243</Words>
  <Application>Microsoft Office PowerPoint</Application>
  <PresentationFormat>全屏显示(16:9)</PresentationFormat>
  <Paragraphs>81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Calibri</vt:lpstr>
      <vt:lpstr>楷体</vt:lpstr>
      <vt:lpstr>taozhi.cn_PY</vt:lpstr>
      <vt:lpstr>黑体</vt:lpstr>
      <vt:lpstr>Arial</vt:lpstr>
      <vt:lpstr>宋体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微软用户</cp:lastModifiedBy>
  <cp:revision>799</cp:revision>
  <dcterms:created xsi:type="dcterms:W3CDTF">2015-05-05T08:02:14Z</dcterms:created>
  <dcterms:modified xsi:type="dcterms:W3CDTF">2020-11-25T02:48:43Z</dcterms:modified>
</cp:coreProperties>
</file>

<file path=docProps/thumbnail.jpeg>
</file>